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handoutMasterIdLst>
    <p:handoutMasterId r:id="rId12"/>
  </p:handoutMasterIdLst>
  <p:sldIdLst>
    <p:sldId id="269" r:id="rId2"/>
    <p:sldId id="257" r:id="rId3"/>
    <p:sldId id="261" r:id="rId4"/>
    <p:sldId id="265" r:id="rId5"/>
    <p:sldId id="266" r:id="rId6"/>
    <p:sldId id="267" r:id="rId7"/>
    <p:sldId id="268" r:id="rId8"/>
    <p:sldId id="271" r:id="rId9"/>
    <p:sldId id="262" r:id="rId10"/>
    <p:sldId id="270" r:id="rId11"/>
  </p:sldIdLst>
  <p:sldSz cx="9144000" cy="6858000" type="screen4x3"/>
  <p:notesSz cx="7010400" cy="9296400"/>
  <p:defaultTextStyle>
    <a:defPPr>
      <a:defRPr lang="en-CA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0000"/>
    <a:srgbClr val="FF00FF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endParaRPr lang="en-CA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fld id="{C6605E7B-3943-4767-B0DC-FB18F3BF342D}" type="datetimeFigureOut">
              <a:rPr lang="en-CA"/>
              <a:pPr/>
              <a:t>01/03/2016</a:t>
            </a:fld>
            <a:endParaRPr lang="en-CA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endParaRPr lang="en-CA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fld id="{F08BBBB0-5621-44C7-BF65-2726B20F12A9}" type="slidenum">
              <a:rPr lang="en-CA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854470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/>
              <a:ahLst/>
              <a:cxnLst>
                <a:cxn ang="0">
                  <a:pos x="1722" y="66"/>
                </a:cxn>
                <a:cxn ang="0">
                  <a:pos x="1722" y="6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722" y="66"/>
                </a:cxn>
                <a:cxn ang="0">
                  <a:pos x="1722" y="66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/>
              <a:ahLst/>
              <a:cxnLst>
                <a:cxn ang="0">
                  <a:pos x="975" y="48"/>
                </a:cxn>
                <a:cxn ang="0">
                  <a:pos x="975" y="0"/>
                </a:cxn>
                <a:cxn ang="0">
                  <a:pos x="0" y="24"/>
                </a:cxn>
                <a:cxn ang="0">
                  <a:pos x="0" y="101"/>
                </a:cxn>
                <a:cxn ang="0">
                  <a:pos x="975" y="48"/>
                </a:cxn>
                <a:cxn ang="0">
                  <a:pos x="975" y="48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/>
              <a:ahLst/>
              <a:cxnLst>
                <a:cxn ang="0">
                  <a:pos x="2141" y="0"/>
                </a:cxn>
                <a:cxn ang="0">
                  <a:pos x="0" y="156"/>
                </a:cxn>
                <a:cxn ang="0">
                  <a:pos x="0" y="198"/>
                </a:cxn>
                <a:cxn ang="0">
                  <a:pos x="2141" y="0"/>
                </a:cxn>
                <a:cxn ang="0">
                  <a:pos x="2141" y="0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/>
              <a:ahLst/>
              <a:cxnLst>
                <a:cxn ang="0">
                  <a:pos x="2182" y="276"/>
                </a:cxn>
                <a:cxn ang="0">
                  <a:pos x="2517" y="204"/>
                </a:cxn>
                <a:cxn ang="0">
                  <a:pos x="2260" y="0"/>
                </a:cxn>
                <a:cxn ang="0">
                  <a:pos x="0" y="276"/>
                </a:cxn>
                <a:cxn ang="0">
                  <a:pos x="2182" y="276"/>
                </a:cxn>
                <a:cxn ang="0">
                  <a:pos x="2182" y="276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/>
              <a:ahLst/>
              <a:cxnLst>
                <a:cxn ang="0">
                  <a:pos x="729" y="24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729" y="240"/>
                </a:cxn>
                <a:cxn ang="0">
                  <a:pos x="729" y="240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/>
              <a:ahLst/>
              <a:cxnLst>
                <a:cxn ang="0">
                  <a:pos x="729" y="318"/>
                </a:cxn>
                <a:cxn ang="0">
                  <a:pos x="729" y="312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729" y="318"/>
                </a:cxn>
                <a:cxn ang="0">
                  <a:pos x="729" y="318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/>
              <a:ahLst/>
              <a:cxnLst>
                <a:cxn ang="0">
                  <a:pos x="281" y="335"/>
                </a:cxn>
                <a:cxn ang="0">
                  <a:pos x="281" y="173"/>
                </a:cxn>
                <a:cxn ang="0">
                  <a:pos x="96" y="0"/>
                </a:cxn>
                <a:cxn ang="0">
                  <a:pos x="0" y="90"/>
                </a:cxn>
                <a:cxn ang="0">
                  <a:pos x="281" y="335"/>
                </a:cxn>
                <a:cxn ang="0">
                  <a:pos x="281" y="335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/>
              <a:ahLst/>
              <a:cxnLst>
                <a:cxn ang="0">
                  <a:pos x="132" y="13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32" y="132"/>
                </a:cxn>
                <a:cxn ang="0">
                  <a:pos x="132" y="132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32" y="132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/>
              <a:ahLst/>
              <a:cxnLst>
                <a:cxn ang="0">
                  <a:pos x="155" y="516"/>
                </a:cxn>
                <a:cxn ang="0">
                  <a:pos x="155" y="204"/>
                </a:cxn>
                <a:cxn ang="0">
                  <a:pos x="77" y="0"/>
                </a:cxn>
                <a:cxn ang="0">
                  <a:pos x="0" y="192"/>
                </a:cxn>
                <a:cxn ang="0">
                  <a:pos x="155" y="516"/>
                </a:cxn>
                <a:cxn ang="0">
                  <a:pos x="155" y="516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60" y="312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0" y="144"/>
                </a:cxn>
                <a:cxn ang="0">
                  <a:pos x="0" y="144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6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grpSp>
          <p:nvGrpSpPr>
            <p:cNvPr id="41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42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CA"/>
              </a:p>
            </p:txBody>
          </p:sp>
          <p:sp>
            <p:nvSpPr>
              <p:cNvPr id="43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CA"/>
              </a:p>
            </p:txBody>
          </p:sp>
        </p:grpSp>
      </p:grpSp>
      <p:sp>
        <p:nvSpPr>
          <p:cNvPr id="43050" name="Rectangle 4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600200"/>
            <a:ext cx="82296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CA"/>
              <a:t>Click to edit Master title style</a:t>
            </a:r>
          </a:p>
        </p:txBody>
      </p:sp>
      <p:sp>
        <p:nvSpPr>
          <p:cNvPr id="43051" name="Rectangle 4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en-CA"/>
              <a:t>Click to edit Master subtitle style</a:t>
            </a:r>
          </a:p>
        </p:txBody>
      </p:sp>
      <p:sp>
        <p:nvSpPr>
          <p:cNvPr id="44" name="Rectangle 4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4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4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040219-00ED-463F-80AA-98B79A564FEC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947245-530F-4E87-9845-FE46F6F50921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A8E0E5-FA91-4813-B27F-0F3A1589A428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1CDD4F-DEA1-4118-A675-B1496C011AE9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317740-9B19-4FB9-B1BB-59785AA51D0A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4C33C1-B9D3-4534-96AE-E85666AB36B5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8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9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DBA4D8-D023-4331-8475-3259BE2B6BA0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8424FA-8C98-49D5-8F6B-D543770C32C4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3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4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FF8456-ABF5-4FB8-A119-2E91A77CB6DA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5EE82D-0912-4F09-8811-2CE6A691E1FB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CA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DBC90A-0028-4329-B0B5-226336DF5B4D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57647"/>
                <a:invGamma/>
              </a:schemeClr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41987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1988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1989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1990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/>
              <a:ahLst/>
              <a:cxnLst>
                <a:cxn ang="0">
                  <a:pos x="1722" y="66"/>
                </a:cxn>
                <a:cxn ang="0">
                  <a:pos x="1722" y="6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722" y="66"/>
                </a:cxn>
                <a:cxn ang="0">
                  <a:pos x="1722" y="66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1991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1992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/>
              <a:ahLst/>
              <a:cxnLst>
                <a:cxn ang="0">
                  <a:pos x="975" y="48"/>
                </a:cxn>
                <a:cxn ang="0">
                  <a:pos x="975" y="0"/>
                </a:cxn>
                <a:cxn ang="0">
                  <a:pos x="0" y="24"/>
                </a:cxn>
                <a:cxn ang="0">
                  <a:pos x="0" y="101"/>
                </a:cxn>
                <a:cxn ang="0">
                  <a:pos x="975" y="48"/>
                </a:cxn>
                <a:cxn ang="0">
                  <a:pos x="975" y="48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1993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/>
              <a:ahLst/>
              <a:cxnLst>
                <a:cxn ang="0">
                  <a:pos x="2141" y="0"/>
                </a:cxn>
                <a:cxn ang="0">
                  <a:pos x="0" y="156"/>
                </a:cxn>
                <a:cxn ang="0">
                  <a:pos x="0" y="198"/>
                </a:cxn>
                <a:cxn ang="0">
                  <a:pos x="2141" y="0"/>
                </a:cxn>
                <a:cxn ang="0">
                  <a:pos x="2141" y="0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1994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1995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/>
              <a:ahLst/>
              <a:cxnLst>
                <a:cxn ang="0">
                  <a:pos x="2182" y="276"/>
                </a:cxn>
                <a:cxn ang="0">
                  <a:pos x="2517" y="204"/>
                </a:cxn>
                <a:cxn ang="0">
                  <a:pos x="2260" y="0"/>
                </a:cxn>
                <a:cxn ang="0">
                  <a:pos x="0" y="276"/>
                </a:cxn>
                <a:cxn ang="0">
                  <a:pos x="2182" y="276"/>
                </a:cxn>
                <a:cxn ang="0">
                  <a:pos x="2182" y="276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1996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1997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/>
              <a:ahLst/>
              <a:cxnLst>
                <a:cxn ang="0">
                  <a:pos x="729" y="24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729" y="240"/>
                </a:cxn>
                <a:cxn ang="0">
                  <a:pos x="729" y="240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1998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1999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/>
              <a:ahLst/>
              <a:cxnLst>
                <a:cxn ang="0">
                  <a:pos x="729" y="318"/>
                </a:cxn>
                <a:cxn ang="0">
                  <a:pos x="729" y="312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729" y="318"/>
                </a:cxn>
                <a:cxn ang="0">
                  <a:pos x="729" y="318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00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01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02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03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/>
              <a:ahLst/>
              <a:cxnLst>
                <a:cxn ang="0">
                  <a:pos x="281" y="335"/>
                </a:cxn>
                <a:cxn ang="0">
                  <a:pos x="281" y="173"/>
                </a:cxn>
                <a:cxn ang="0">
                  <a:pos x="96" y="0"/>
                </a:cxn>
                <a:cxn ang="0">
                  <a:pos x="0" y="90"/>
                </a:cxn>
                <a:cxn ang="0">
                  <a:pos x="281" y="335"/>
                </a:cxn>
                <a:cxn ang="0">
                  <a:pos x="281" y="335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04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05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/>
              <a:ahLst/>
              <a:cxnLst>
                <a:cxn ang="0">
                  <a:pos x="132" y="13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32" y="132"/>
                </a:cxn>
                <a:cxn ang="0">
                  <a:pos x="132" y="132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32" y="132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06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07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08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09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/>
              <a:ahLst/>
              <a:cxnLst>
                <a:cxn ang="0">
                  <a:pos x="155" y="516"/>
                </a:cxn>
                <a:cxn ang="0">
                  <a:pos x="155" y="204"/>
                </a:cxn>
                <a:cxn ang="0">
                  <a:pos x="77" y="0"/>
                </a:cxn>
                <a:cxn ang="0">
                  <a:pos x="0" y="192"/>
                </a:cxn>
                <a:cxn ang="0">
                  <a:pos x="155" y="516"/>
                </a:cxn>
                <a:cxn ang="0">
                  <a:pos x="155" y="516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10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11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12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60" y="312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0" y="144"/>
                </a:cxn>
                <a:cxn ang="0">
                  <a:pos x="0" y="144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13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14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6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15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16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17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18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19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20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21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22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grpSp>
          <p:nvGrpSpPr>
            <p:cNvPr id="1068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42024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CA"/>
              </a:p>
            </p:txBody>
          </p:sp>
          <p:sp>
            <p:nvSpPr>
              <p:cNvPr id="42025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CA"/>
              </a:p>
            </p:txBody>
          </p:sp>
        </p:grpSp>
      </p:grpSp>
      <p:sp>
        <p:nvSpPr>
          <p:cNvPr id="42026" name="Rectangle 4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CA" smtClean="0"/>
              <a:t>Click to edit Master title style</a:t>
            </a:r>
          </a:p>
        </p:txBody>
      </p:sp>
      <p:sp>
        <p:nvSpPr>
          <p:cNvPr id="42027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</a:p>
        </p:txBody>
      </p:sp>
      <p:sp>
        <p:nvSpPr>
          <p:cNvPr id="42028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42029" name="Rectangle 4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42030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2659A1A6-21FA-4ED1-A730-D1FAEEB4F6FC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5" r:id="rId1"/>
    <p:sldLayoutId id="2147483684" r:id="rId2"/>
    <p:sldLayoutId id="2147483683" r:id="rId3"/>
    <p:sldLayoutId id="2147483682" r:id="rId4"/>
    <p:sldLayoutId id="2147483681" r:id="rId5"/>
    <p:sldLayoutId id="2147483680" r:id="rId6"/>
    <p:sldLayoutId id="2147483679" r:id="rId7"/>
    <p:sldLayoutId id="2147483678" r:id="rId8"/>
    <p:sldLayoutId id="2147483677" r:id="rId9"/>
    <p:sldLayoutId id="2147483676" r:id="rId10"/>
    <p:sldLayoutId id="214748367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pitchFamily="2" charset="2"/>
        <a:buBlip>
          <a:blip r:embed="rId13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Blip>
          <a:blip r:embed="rId14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561" y="0"/>
            <a:ext cx="8892480" cy="980728"/>
          </a:xfrm>
        </p:spPr>
        <p:txBody>
          <a:bodyPr/>
          <a:lstStyle/>
          <a:p>
            <a:pPr eaLnBrk="1" hangingPunct="1"/>
            <a:r>
              <a:rPr lang="en-CA" sz="4000" b="1" dirty="0" smtClean="0"/>
              <a:t>Introduction to Chemistry -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1630212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CA" sz="2800" dirty="0" smtClean="0"/>
              <a:t>Chemistry is the study of </a:t>
            </a:r>
            <a:r>
              <a:rPr lang="en-CA" sz="2800" b="1" dirty="0" smtClean="0"/>
              <a:t>matter</a:t>
            </a:r>
            <a:r>
              <a:rPr lang="en-CA" sz="2800" dirty="0" smtClean="0"/>
              <a:t>.</a:t>
            </a:r>
          </a:p>
          <a:p>
            <a:pPr marL="0" indent="0" eaLnBrk="1" hangingPunct="1">
              <a:buNone/>
            </a:pPr>
            <a:r>
              <a:rPr lang="en-CA" sz="2800" dirty="0" smtClean="0"/>
              <a:t>Matter is anything that </a:t>
            </a:r>
            <a:r>
              <a:rPr lang="en-CA" sz="2800" b="1" dirty="0" smtClean="0"/>
              <a:t>takes up space and has mass.</a:t>
            </a:r>
          </a:p>
        </p:txBody>
      </p:sp>
      <p:pic>
        <p:nvPicPr>
          <p:cNvPr id="1026" name="Picture 2" descr="http://image.slidesharecdn.com/matter-140913133428-phpapp02/95/matter-2-638.jpg%3Fcb%3D14106153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0777" y="2060848"/>
            <a:ext cx="6281381" cy="4715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6961"/>
            <a:ext cx="8229600" cy="1405815"/>
          </a:xfrm>
        </p:spPr>
        <p:txBody>
          <a:bodyPr/>
          <a:lstStyle/>
          <a:p>
            <a:pPr marL="0" indent="0">
              <a:buNone/>
            </a:pPr>
            <a:r>
              <a:rPr lang="en-CA" sz="2400" dirty="0" smtClean="0">
                <a:effectLst/>
              </a:rPr>
              <a:t>Can you find one place in the periodic table where the atomic mass does not increase from left to right?  </a:t>
            </a:r>
          </a:p>
          <a:p>
            <a:pPr marL="0" indent="0">
              <a:buNone/>
            </a:pPr>
            <a:r>
              <a:rPr lang="en-CA" sz="2400" dirty="0" smtClean="0">
                <a:effectLst/>
              </a:rPr>
              <a:t>Hint: Look near the end of the fifth period.</a:t>
            </a:r>
          </a:p>
          <a:p>
            <a:pPr>
              <a:buNone/>
            </a:pPr>
            <a:endParaRPr lang="en-CA" dirty="0" smtClean="0"/>
          </a:p>
        </p:txBody>
      </p:sp>
      <p:pic>
        <p:nvPicPr>
          <p:cNvPr id="6148" name="Picture 4" descr="http://i.livescience.com/images/i/000/034/144/original/periodic-table-elements-121206c.jpg?135481455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268760"/>
            <a:ext cx="7056785" cy="5440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0"/>
            <a:ext cx="8229600" cy="836613"/>
          </a:xfrm>
        </p:spPr>
        <p:txBody>
          <a:bodyPr/>
          <a:lstStyle/>
          <a:p>
            <a:pPr eaLnBrk="1" hangingPunct="1"/>
            <a:r>
              <a:rPr lang="en-CA" b="1" dirty="0" smtClean="0"/>
              <a:t>Atoms - Review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736600"/>
            <a:ext cx="8497887" cy="204470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CA" sz="2800" dirty="0" smtClean="0"/>
              <a:t>The</a:t>
            </a:r>
            <a:r>
              <a:rPr lang="en-CA" sz="2800" b="1" dirty="0" smtClean="0"/>
              <a:t> atom</a:t>
            </a:r>
            <a:r>
              <a:rPr lang="en-CA" sz="2800" dirty="0" smtClean="0"/>
              <a:t> is a basic unit of matter. </a:t>
            </a:r>
          </a:p>
          <a:p>
            <a:pPr marL="0" indent="0" eaLnBrk="1" hangingPunct="1">
              <a:buNone/>
            </a:pPr>
            <a:r>
              <a:rPr lang="en-CA" sz="2800" dirty="0" smtClean="0"/>
              <a:t>Atoms are made of protons, electrons and neutrons.</a:t>
            </a:r>
          </a:p>
          <a:p>
            <a:pPr marL="0" indent="0" eaLnBrk="1" hangingPunct="1">
              <a:buNone/>
            </a:pPr>
            <a:r>
              <a:rPr lang="en-CA" sz="2800" dirty="0" smtClean="0"/>
              <a:t>Atoms of different elements have different numbers of protons, neutrons and electrons.</a:t>
            </a:r>
          </a:p>
          <a:p>
            <a:pPr marL="0" indent="0" eaLnBrk="1" hangingPunct="1">
              <a:buNone/>
            </a:pPr>
            <a:endParaRPr lang="en-CA" dirty="0" smtClean="0"/>
          </a:p>
        </p:txBody>
      </p:sp>
      <p:pic>
        <p:nvPicPr>
          <p:cNvPr id="9" name="Picture 4" descr="ato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2275" y="3078163"/>
            <a:ext cx="5976938" cy="3735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-108520" y="332656"/>
            <a:ext cx="9361040" cy="836613"/>
          </a:xfrm>
        </p:spPr>
        <p:txBody>
          <a:bodyPr/>
          <a:lstStyle/>
          <a:p>
            <a:pPr eaLnBrk="1" hangingPunct="1"/>
            <a:r>
              <a:rPr lang="en-CA" sz="4000" b="1" dirty="0" smtClean="0"/>
              <a:t>How Can Elements Be Organized?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1124744"/>
            <a:ext cx="8712968" cy="4681538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CA" sz="2800" dirty="0" smtClean="0">
                <a:effectLst/>
              </a:rPr>
              <a:t>Scientists started trying to organize the known elements in the early 1800’s.</a:t>
            </a:r>
          </a:p>
          <a:p>
            <a:pPr marL="0" indent="0" eaLnBrk="1" hangingPunct="1">
              <a:buNone/>
            </a:pPr>
            <a:r>
              <a:rPr lang="en-CA" sz="2800" dirty="0" smtClean="0">
                <a:effectLst/>
              </a:rPr>
              <a:t>Could the elements be organized based on properties like colour, smell or taste? </a:t>
            </a:r>
          </a:p>
          <a:p>
            <a:pPr marL="0" indent="0" eaLnBrk="1" hangingPunct="1">
              <a:buNone/>
            </a:pPr>
            <a:r>
              <a:rPr lang="en-CA" sz="2800" dirty="0" smtClean="0">
                <a:effectLst/>
              </a:rPr>
              <a:t>Not really, because the characteristics or  </a:t>
            </a:r>
            <a:r>
              <a:rPr lang="en-CA" sz="2800" b="1" u="sng" dirty="0" smtClean="0">
                <a:solidFill>
                  <a:srgbClr val="FFFF00"/>
                </a:solidFill>
                <a:effectLst/>
              </a:rPr>
              <a:t>properties were not unique</a:t>
            </a:r>
            <a:r>
              <a:rPr lang="en-CA" sz="2800" u="sng" dirty="0" smtClean="0">
                <a:solidFill>
                  <a:srgbClr val="FFFF00"/>
                </a:solidFill>
                <a:effectLst/>
              </a:rPr>
              <a:t>.</a:t>
            </a:r>
          </a:p>
          <a:p>
            <a:pPr marL="0" indent="0" eaLnBrk="1" hangingPunct="1">
              <a:buNone/>
            </a:pPr>
            <a:r>
              <a:rPr lang="en-CA" sz="2800" dirty="0" smtClean="0">
                <a:effectLst/>
              </a:rPr>
              <a:t>Early scientists found a property unique to each element, </a:t>
            </a:r>
            <a:r>
              <a:rPr lang="en-CA" sz="2800" b="1" u="sng" dirty="0" smtClean="0">
                <a:solidFill>
                  <a:srgbClr val="FFFF00"/>
                </a:solidFill>
                <a:effectLst/>
              </a:rPr>
              <a:t>atomic mass</a:t>
            </a:r>
            <a:r>
              <a:rPr lang="en-CA" sz="2800" dirty="0" smtClean="0"/>
              <a:t>.</a:t>
            </a:r>
          </a:p>
          <a:p>
            <a:pPr eaLnBrk="1" hangingPunct="1"/>
            <a:endParaRPr lang="en-CA" b="1" dirty="0" smtClean="0"/>
          </a:p>
        </p:txBody>
      </p:sp>
      <p:pic>
        <p:nvPicPr>
          <p:cNvPr id="3074" name="Picture 2" descr="http://my-ecoach.com/online/resources/5268/titl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8826" y="4653136"/>
            <a:ext cx="3497876" cy="2026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6059488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CA" b="1" smtClean="0"/>
              <a:t>Dmitri </a:t>
            </a:r>
            <a:r>
              <a:rPr lang="en-CA" b="1" dirty="0" smtClean="0"/>
              <a:t>Mendeleev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lnSpc>
                <a:spcPct val="90000"/>
              </a:lnSpc>
              <a:buNone/>
            </a:pPr>
            <a:r>
              <a:rPr lang="en-CA" dirty="0" smtClean="0">
                <a:effectLst/>
              </a:rPr>
              <a:t>Dmitri </a:t>
            </a:r>
            <a:r>
              <a:rPr lang="en-CA" b="1" u="sng" dirty="0" smtClean="0">
                <a:solidFill>
                  <a:srgbClr val="FFFF00"/>
                </a:solidFill>
                <a:effectLst/>
              </a:rPr>
              <a:t>Mendeleev</a:t>
            </a:r>
            <a:r>
              <a:rPr lang="en-CA" dirty="0" smtClean="0">
                <a:effectLst/>
              </a:rPr>
              <a:t> was the first scientist to </a:t>
            </a:r>
            <a:r>
              <a:rPr lang="en-CA" b="1" u="sng" dirty="0" smtClean="0">
                <a:solidFill>
                  <a:srgbClr val="FFFF00"/>
                </a:solidFill>
                <a:effectLst/>
              </a:rPr>
              <a:t>organize</a:t>
            </a:r>
            <a:r>
              <a:rPr lang="en-CA" dirty="0" smtClean="0">
                <a:effectLst/>
              </a:rPr>
              <a:t> the elements by </a:t>
            </a:r>
            <a:r>
              <a:rPr lang="en-CA" b="1" u="sng" dirty="0" smtClean="0">
                <a:solidFill>
                  <a:srgbClr val="FFFF00"/>
                </a:solidFill>
                <a:effectLst/>
              </a:rPr>
              <a:t>unique, repeatable patterns</a:t>
            </a:r>
            <a:r>
              <a:rPr lang="en-CA" b="1" dirty="0" smtClean="0">
                <a:effectLst/>
              </a:rPr>
              <a:t>.</a:t>
            </a: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en-CA" dirty="0" smtClean="0">
                <a:effectLst/>
              </a:rPr>
              <a:t>He arranged the 64 elements known in his time in order of </a:t>
            </a:r>
            <a:r>
              <a:rPr lang="en-CA" b="1" u="sng" dirty="0" smtClean="0">
                <a:solidFill>
                  <a:srgbClr val="FFFF00"/>
                </a:solidFill>
                <a:effectLst/>
              </a:rPr>
              <a:t>increasing atomic mass</a:t>
            </a:r>
            <a:r>
              <a:rPr lang="en-CA" dirty="0" smtClean="0">
                <a:effectLst/>
              </a:rPr>
              <a:t>.</a:t>
            </a: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en-CA" dirty="0" smtClean="0">
                <a:effectLst/>
              </a:rPr>
              <a:t>When an element or group of elements seemed to </a:t>
            </a:r>
            <a:r>
              <a:rPr lang="en-CA" b="1" u="sng" dirty="0" smtClean="0">
                <a:solidFill>
                  <a:srgbClr val="FFFF00"/>
                </a:solidFill>
                <a:effectLst/>
              </a:rPr>
              <a:t>repeat other properties </a:t>
            </a:r>
            <a:r>
              <a:rPr lang="en-CA" dirty="0" smtClean="0">
                <a:effectLst/>
              </a:rPr>
              <a:t>he had seen before, he </a:t>
            </a:r>
            <a:r>
              <a:rPr lang="en-CA" b="1" u="sng" dirty="0" smtClean="0">
                <a:solidFill>
                  <a:srgbClr val="FFFF00"/>
                </a:solidFill>
                <a:effectLst/>
              </a:rPr>
              <a:t>started a new row</a:t>
            </a:r>
            <a:r>
              <a:rPr lang="en-CA" dirty="0" smtClean="0">
                <a:effectLst/>
              </a:rPr>
              <a:t>.</a:t>
            </a:r>
          </a:p>
        </p:txBody>
      </p:sp>
      <p:pic>
        <p:nvPicPr>
          <p:cNvPr id="16387" name="Picture 2" descr="http://sp.ask.com/sa/i/fp/dmitri-mendelee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4388" y="260350"/>
            <a:ext cx="108585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2675"/>
            <a:ext cx="8229600" cy="896045"/>
          </a:xfrm>
        </p:spPr>
        <p:txBody>
          <a:bodyPr/>
          <a:lstStyle/>
          <a:p>
            <a:pPr eaLnBrk="1" hangingPunct="1">
              <a:defRPr/>
            </a:pPr>
            <a:r>
              <a:rPr lang="en-CA" dirty="0" smtClean="0"/>
              <a:t>Periodic Table Groups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33" y="836712"/>
            <a:ext cx="9144000" cy="1872208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None/>
              <a:defRPr/>
            </a:pPr>
            <a:r>
              <a:rPr lang="en-CA" sz="2800" dirty="0" smtClean="0">
                <a:effectLst/>
              </a:rPr>
              <a:t>Eventually, Mendeleev found that elements with </a:t>
            </a:r>
            <a:r>
              <a:rPr lang="en-CA" sz="2800" b="1" u="sng" dirty="0" smtClean="0">
                <a:solidFill>
                  <a:srgbClr val="FFFF00"/>
                </a:solidFill>
                <a:effectLst/>
              </a:rPr>
              <a:t>similar properties </a:t>
            </a:r>
            <a:r>
              <a:rPr lang="en-CA" sz="2800" dirty="0" smtClean="0">
                <a:effectLst/>
              </a:rPr>
              <a:t>fit into the same </a:t>
            </a:r>
            <a:r>
              <a:rPr lang="en-CA" sz="2800" b="1" u="sng" dirty="0" smtClean="0">
                <a:solidFill>
                  <a:srgbClr val="FFFF00"/>
                </a:solidFill>
                <a:effectLst/>
              </a:rPr>
              <a:t>vertical columns</a:t>
            </a:r>
            <a:r>
              <a:rPr lang="en-CA" sz="2800" dirty="0" smtClean="0">
                <a:effectLst/>
              </a:rPr>
              <a:t>. A vertical column is called a </a:t>
            </a:r>
            <a:r>
              <a:rPr lang="en-CA" sz="2800" b="1" u="sng" dirty="0" smtClean="0">
                <a:solidFill>
                  <a:srgbClr val="FFFF00"/>
                </a:solidFill>
                <a:effectLst/>
              </a:rPr>
              <a:t>group</a:t>
            </a:r>
            <a:r>
              <a:rPr lang="en-CA" sz="2800" dirty="0" smtClean="0">
                <a:effectLst/>
              </a:rPr>
              <a:t> or </a:t>
            </a:r>
            <a:r>
              <a:rPr lang="en-CA" sz="2800" b="1" u="sng" dirty="0" smtClean="0">
                <a:solidFill>
                  <a:srgbClr val="FFFF00"/>
                </a:solidFill>
                <a:effectLst/>
              </a:rPr>
              <a:t>family</a:t>
            </a:r>
            <a:r>
              <a:rPr lang="en-CA" sz="2800" dirty="0" smtClean="0">
                <a:effectLst/>
              </a:rPr>
              <a:t>. There are </a:t>
            </a:r>
            <a:r>
              <a:rPr lang="en-CA" sz="2800" b="1" u="sng" dirty="0" smtClean="0">
                <a:solidFill>
                  <a:srgbClr val="FFFF00"/>
                </a:solidFill>
                <a:effectLst/>
              </a:rPr>
              <a:t>18 groups</a:t>
            </a:r>
            <a:r>
              <a:rPr lang="en-CA" sz="2800" b="1" dirty="0" smtClean="0">
                <a:effectLst/>
              </a:rPr>
              <a:t> </a:t>
            </a:r>
            <a:r>
              <a:rPr lang="en-CA" sz="2800" dirty="0" smtClean="0">
                <a:effectLst/>
              </a:rPr>
              <a:t>in the modern periodic table.</a:t>
            </a:r>
          </a:p>
          <a:p>
            <a:pPr marL="0" indent="0" eaLnBrk="1" hangingPunct="1">
              <a:buNone/>
              <a:defRPr/>
            </a:pPr>
            <a:endParaRPr lang="en-CA" dirty="0"/>
          </a:p>
        </p:txBody>
      </p:sp>
      <p:pic>
        <p:nvPicPr>
          <p:cNvPr id="4098" name="Picture 2" descr="http://www.chem4kids.com/files/art/elem_pertable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9163" y="2564904"/>
            <a:ext cx="5568619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918939"/>
          </a:xfrm>
        </p:spPr>
        <p:txBody>
          <a:bodyPr/>
          <a:lstStyle/>
          <a:p>
            <a:pPr eaLnBrk="1" hangingPunct="1">
              <a:defRPr/>
            </a:pPr>
            <a:r>
              <a:rPr lang="en-CA" dirty="0" smtClean="0"/>
              <a:t>Periodic Table Periods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2836912"/>
          </a:xfrm>
        </p:spPr>
        <p:txBody>
          <a:bodyPr/>
          <a:lstStyle/>
          <a:p>
            <a:pPr marL="0" indent="0" eaLnBrk="1" hangingPunct="1">
              <a:buNone/>
              <a:defRPr/>
            </a:pPr>
            <a:r>
              <a:rPr lang="en-CA" dirty="0" smtClean="0">
                <a:effectLst/>
              </a:rPr>
              <a:t>Each </a:t>
            </a:r>
            <a:r>
              <a:rPr lang="en-CA" b="1" u="sng" dirty="0" smtClean="0">
                <a:solidFill>
                  <a:srgbClr val="FFFF00"/>
                </a:solidFill>
                <a:effectLst/>
              </a:rPr>
              <a:t>horizontal row</a:t>
            </a:r>
            <a:r>
              <a:rPr lang="en-CA" b="1" dirty="0" smtClean="0">
                <a:effectLst/>
              </a:rPr>
              <a:t> </a:t>
            </a:r>
            <a:r>
              <a:rPr lang="en-CA" dirty="0" smtClean="0">
                <a:effectLst/>
              </a:rPr>
              <a:t>in the periodic table is called a </a:t>
            </a:r>
            <a:r>
              <a:rPr lang="en-CA" b="1" u="sng" dirty="0" smtClean="0">
                <a:solidFill>
                  <a:srgbClr val="FFFF00"/>
                </a:solidFill>
                <a:effectLst/>
              </a:rPr>
              <a:t>period</a:t>
            </a:r>
            <a:r>
              <a:rPr lang="en-CA" dirty="0" smtClean="0">
                <a:effectLst/>
              </a:rPr>
              <a:t>.  All of the elements in a </a:t>
            </a:r>
            <a:r>
              <a:rPr lang="en-CA" b="1" u="sng" dirty="0" smtClean="0">
                <a:solidFill>
                  <a:srgbClr val="FFFF00"/>
                </a:solidFill>
                <a:effectLst/>
              </a:rPr>
              <a:t>row</a:t>
            </a:r>
            <a:r>
              <a:rPr lang="en-CA" dirty="0" smtClean="0">
                <a:effectLst/>
              </a:rPr>
              <a:t> belong to the </a:t>
            </a:r>
            <a:r>
              <a:rPr lang="en-CA" b="1" u="sng" dirty="0" smtClean="0">
                <a:solidFill>
                  <a:srgbClr val="FFFF00"/>
                </a:solidFill>
                <a:effectLst/>
              </a:rPr>
              <a:t>same</a:t>
            </a:r>
            <a:r>
              <a:rPr lang="en-CA" dirty="0" smtClean="0">
                <a:effectLst/>
              </a:rPr>
              <a:t> period.  There are </a:t>
            </a:r>
            <a:r>
              <a:rPr lang="en-CA" b="1" u="sng" dirty="0" smtClean="0">
                <a:solidFill>
                  <a:srgbClr val="FFFF00"/>
                </a:solidFill>
                <a:effectLst/>
              </a:rPr>
              <a:t>seven</a:t>
            </a:r>
            <a:r>
              <a:rPr lang="en-CA" u="sng" dirty="0" smtClean="0">
                <a:solidFill>
                  <a:srgbClr val="FFFF00"/>
                </a:solidFill>
                <a:effectLst/>
              </a:rPr>
              <a:t> </a:t>
            </a:r>
            <a:r>
              <a:rPr lang="en-CA" b="1" u="sng" dirty="0" smtClean="0">
                <a:solidFill>
                  <a:srgbClr val="FFFF00"/>
                </a:solidFill>
                <a:effectLst/>
              </a:rPr>
              <a:t>periods</a:t>
            </a:r>
            <a:r>
              <a:rPr lang="en-CA" dirty="0" smtClean="0">
                <a:effectLst/>
              </a:rPr>
              <a:t> in the modern periodic table.</a:t>
            </a:r>
          </a:p>
          <a:p>
            <a:pPr marL="0" indent="0" eaLnBrk="1" hangingPunct="1">
              <a:buNone/>
              <a:defRPr/>
            </a:pPr>
            <a:endParaRPr lang="en-CA" dirty="0"/>
          </a:p>
        </p:txBody>
      </p:sp>
      <p:pic>
        <p:nvPicPr>
          <p:cNvPr id="5122" name="Picture 2" descr="http://www.studyofoahspe.com/sitebuildercontent/sitebuilderpictures/Periodic-Table-color-spectrum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3212976"/>
            <a:ext cx="4752528" cy="3564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774923"/>
          </a:xfrm>
        </p:spPr>
        <p:txBody>
          <a:bodyPr/>
          <a:lstStyle/>
          <a:p>
            <a:pPr eaLnBrk="1" hangingPunct="1">
              <a:defRPr/>
            </a:pPr>
            <a:r>
              <a:rPr lang="en-CA" sz="4000" dirty="0" smtClean="0"/>
              <a:t>Look at Mendeleev’s </a:t>
            </a:r>
            <a:br>
              <a:rPr lang="en-CA" sz="4000" dirty="0" smtClean="0"/>
            </a:br>
            <a:r>
              <a:rPr lang="en-CA" sz="4000" dirty="0" smtClean="0"/>
              <a:t>First Periodic Table</a:t>
            </a:r>
            <a:endParaRPr lang="en-CA" sz="4000" dirty="0"/>
          </a:p>
        </p:txBody>
      </p:sp>
      <p:pic>
        <p:nvPicPr>
          <p:cNvPr id="19458" name="Picture 2" descr="http://reich-chemistry.wikispaces.com/file/view/MendeleevPeriodic.gif/146823113/MendeleevPeriodic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2276872"/>
            <a:ext cx="6568535" cy="4449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23528" y="1196752"/>
            <a:ext cx="8568952" cy="1080120"/>
          </a:xfrm>
        </p:spPr>
        <p:txBody>
          <a:bodyPr/>
          <a:lstStyle/>
          <a:p>
            <a:pPr marL="0" indent="0">
              <a:buNone/>
            </a:pPr>
            <a:r>
              <a:rPr lang="en-CA" dirty="0" smtClean="0"/>
              <a:t>He stated that elements would be found after zinc and he predicted the properties.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554616" cy="1143000"/>
          </a:xfrm>
        </p:spPr>
        <p:txBody>
          <a:bodyPr/>
          <a:lstStyle/>
          <a:p>
            <a:r>
              <a:rPr lang="en-CA" dirty="0" smtClean="0"/>
              <a:t>An Early Periodic Table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412776"/>
            <a:ext cx="2530624" cy="4530725"/>
          </a:xfrm>
        </p:spPr>
        <p:txBody>
          <a:bodyPr/>
          <a:lstStyle/>
          <a:p>
            <a:pPr marL="0" indent="0">
              <a:buNone/>
            </a:pPr>
            <a:r>
              <a:rPr lang="en-CA" dirty="0" smtClean="0"/>
              <a:t>Scientists were impressed when the predicted elements were found.</a:t>
            </a:r>
            <a:endParaRPr lang="en-CA" dirty="0"/>
          </a:p>
        </p:txBody>
      </p:sp>
      <p:pic>
        <p:nvPicPr>
          <p:cNvPr id="2050" name="Picture 2" descr="http://8c4625.medialib.glogster.com/media/c6dd89c055919cdce1809b83a86dd9b8f67c99673c0724d278d5ce6799822a3c/mendeleev-speriodi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412776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5849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144463"/>
            <a:ext cx="8229600" cy="836612"/>
          </a:xfrm>
        </p:spPr>
        <p:txBody>
          <a:bodyPr/>
          <a:lstStyle/>
          <a:p>
            <a:pPr eaLnBrk="1" hangingPunct="1">
              <a:defRPr/>
            </a:pPr>
            <a:r>
              <a:rPr lang="en-CA" dirty="0" smtClean="0"/>
              <a:t>Modern Periodic Law</a:t>
            </a:r>
            <a:endParaRPr lang="en-CA" dirty="0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08050"/>
            <a:ext cx="9144000" cy="5949950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None/>
            </a:pPr>
            <a:endParaRPr lang="en-CA" sz="2800" dirty="0" smtClean="0">
              <a:effectLst/>
            </a:endParaRP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en-CA" dirty="0" smtClean="0">
                <a:effectLst/>
              </a:rPr>
              <a:t>Today the elements are organized by their </a:t>
            </a:r>
            <a:r>
              <a:rPr lang="en-CA" b="1" u="sng" dirty="0" smtClean="0">
                <a:solidFill>
                  <a:srgbClr val="FFFF00"/>
                </a:solidFill>
                <a:effectLst/>
              </a:rPr>
              <a:t>atomic</a:t>
            </a:r>
            <a:r>
              <a:rPr lang="en-CA" u="sng" dirty="0" smtClean="0">
                <a:solidFill>
                  <a:srgbClr val="FFFF00"/>
                </a:solidFill>
                <a:effectLst/>
              </a:rPr>
              <a:t> </a:t>
            </a:r>
            <a:r>
              <a:rPr lang="en-CA" b="1" u="sng" dirty="0" smtClean="0">
                <a:solidFill>
                  <a:srgbClr val="FFFF00"/>
                </a:solidFill>
                <a:effectLst/>
              </a:rPr>
              <a:t>number</a:t>
            </a:r>
            <a:r>
              <a:rPr lang="en-CA" u="sng" dirty="0" smtClean="0">
                <a:solidFill>
                  <a:srgbClr val="FFFF00"/>
                </a:solidFill>
                <a:effectLst/>
              </a:rPr>
              <a:t> </a:t>
            </a:r>
            <a:r>
              <a:rPr lang="en-CA" b="1" dirty="0" smtClean="0">
                <a:effectLst/>
              </a:rPr>
              <a:t>not</a:t>
            </a:r>
            <a:r>
              <a:rPr lang="en-CA" dirty="0" smtClean="0">
                <a:effectLst/>
              </a:rPr>
              <a:t> the atomic mass. </a:t>
            </a: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en-CA" dirty="0" smtClean="0">
                <a:effectLst/>
              </a:rPr>
              <a:t>The atomic number is the unique number of </a:t>
            </a:r>
            <a:r>
              <a:rPr lang="en-CA" b="1" u="sng" dirty="0" smtClean="0">
                <a:solidFill>
                  <a:srgbClr val="FFFF00"/>
                </a:solidFill>
                <a:effectLst/>
              </a:rPr>
              <a:t>protons</a:t>
            </a:r>
            <a:r>
              <a:rPr lang="en-CA" dirty="0" smtClean="0">
                <a:effectLst/>
              </a:rPr>
              <a:t> inside the nucleus.</a:t>
            </a:r>
          </a:p>
          <a:p>
            <a:pPr marL="0" indent="0" eaLnBrk="1" hangingPunct="1">
              <a:lnSpc>
                <a:spcPct val="90000"/>
              </a:lnSpc>
              <a:buNone/>
            </a:pPr>
            <a:endParaRPr lang="en-CA" b="1" dirty="0" smtClean="0">
              <a:effectLst/>
            </a:endParaRP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en-CA" b="1" u="sng" dirty="0" smtClean="0">
                <a:solidFill>
                  <a:srgbClr val="FFFF00"/>
                </a:solidFill>
                <a:effectLst/>
              </a:rPr>
              <a:t>Modern periodic law </a:t>
            </a:r>
            <a:r>
              <a:rPr lang="en-CA" dirty="0" smtClean="0">
                <a:effectLst/>
              </a:rPr>
              <a:t>states:</a:t>
            </a:r>
          </a:p>
          <a:p>
            <a:pPr marL="457200" lvl="1" indent="0" eaLnBrk="1" hangingPunct="1">
              <a:lnSpc>
                <a:spcPct val="90000"/>
              </a:lnSpc>
              <a:buNone/>
            </a:pPr>
            <a:r>
              <a:rPr lang="en-CA" b="1" i="1" dirty="0" smtClean="0"/>
              <a:t>If the elements are arranged according to their </a:t>
            </a:r>
            <a:r>
              <a:rPr lang="en-CA" b="1" i="1" dirty="0" smtClean="0">
                <a:solidFill>
                  <a:srgbClr val="FFFF00"/>
                </a:solidFill>
              </a:rPr>
              <a:t>atomic number, </a:t>
            </a:r>
            <a:r>
              <a:rPr lang="en-CA" b="1" i="1" u="sng" dirty="0" smtClean="0">
                <a:solidFill>
                  <a:srgbClr val="FFFF00"/>
                </a:solidFill>
              </a:rPr>
              <a:t>a pattern can be seen in which similar properties occur regularly</a:t>
            </a:r>
            <a:r>
              <a:rPr lang="en-CA" b="1" i="1" dirty="0" smtClean="0"/>
              <a:t>.</a:t>
            </a:r>
            <a:endParaRPr lang="en-CA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91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491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5" grpId="0" build="p"/>
    </p:bldLst>
  </p:timing>
</p:sld>
</file>

<file path=ppt/theme/theme1.xml><?xml version="1.0" encoding="utf-8"?>
<a:theme xmlns:a="http://schemas.openxmlformats.org/drawingml/2006/main" name="Beam">
  <a:themeElements>
    <a:clrScheme name="Beam 2">
      <a:dk1>
        <a:srgbClr val="000080"/>
      </a:dk1>
      <a:lt1>
        <a:srgbClr val="FFFFFF"/>
      </a:lt1>
      <a:dk2>
        <a:srgbClr val="000099"/>
      </a:dk2>
      <a:lt2>
        <a:srgbClr val="FFFFFF"/>
      </a:lt2>
      <a:accent1>
        <a:srgbClr val="3366FF"/>
      </a:accent1>
      <a:accent2>
        <a:srgbClr val="7B46D0"/>
      </a:accent2>
      <a:accent3>
        <a:srgbClr val="AAAACA"/>
      </a:accent3>
      <a:accent4>
        <a:srgbClr val="DADADA"/>
      </a:accent4>
      <a:accent5>
        <a:srgbClr val="ADB8FF"/>
      </a:accent5>
      <a:accent6>
        <a:srgbClr val="6F3FBC"/>
      </a:accent6>
      <a:hlink>
        <a:srgbClr val="86D1EC"/>
      </a:hlink>
      <a:folHlink>
        <a:srgbClr val="45C984"/>
      </a:folHlink>
    </a:clrScheme>
    <a:fontScheme name="Beam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eam 1">
        <a:dk1>
          <a:srgbClr val="1A006C"/>
        </a:dk1>
        <a:lt1>
          <a:srgbClr val="FFFFFF"/>
        </a:lt1>
        <a:dk2>
          <a:srgbClr val="000066"/>
        </a:dk2>
        <a:lt2>
          <a:srgbClr val="CCCCFF"/>
        </a:lt2>
        <a:accent1>
          <a:srgbClr val="0099CC"/>
        </a:accent1>
        <a:accent2>
          <a:srgbClr val="6600CC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5C00B9"/>
        </a:accent6>
        <a:hlink>
          <a:srgbClr val="9999FF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2">
        <a:dk1>
          <a:srgbClr val="000080"/>
        </a:dk1>
        <a:lt1>
          <a:srgbClr val="FFFFFF"/>
        </a:lt1>
        <a:dk2>
          <a:srgbClr val="000099"/>
        </a:dk2>
        <a:lt2>
          <a:srgbClr val="FFFFFF"/>
        </a:lt2>
        <a:accent1>
          <a:srgbClr val="3366FF"/>
        </a:accent1>
        <a:accent2>
          <a:srgbClr val="7B46D0"/>
        </a:accent2>
        <a:accent3>
          <a:srgbClr val="AAAACA"/>
        </a:accent3>
        <a:accent4>
          <a:srgbClr val="DADADA"/>
        </a:accent4>
        <a:accent5>
          <a:srgbClr val="ADB8FF"/>
        </a:accent5>
        <a:accent6>
          <a:srgbClr val="6F3FBC"/>
        </a:accent6>
        <a:hlink>
          <a:srgbClr val="86D1EC"/>
        </a:hlink>
        <a:folHlink>
          <a:srgbClr val="45C9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3">
        <a:dk1>
          <a:srgbClr val="3F4873"/>
        </a:dk1>
        <a:lt1>
          <a:srgbClr val="FFFFFF"/>
        </a:lt1>
        <a:dk2>
          <a:srgbClr val="4F598D"/>
        </a:dk2>
        <a:lt2>
          <a:srgbClr val="CCECFF"/>
        </a:lt2>
        <a:accent1>
          <a:srgbClr val="0099CC"/>
        </a:accent1>
        <a:accent2>
          <a:srgbClr val="4C8470"/>
        </a:accent2>
        <a:accent3>
          <a:srgbClr val="B2B5C5"/>
        </a:accent3>
        <a:accent4>
          <a:srgbClr val="DADADA"/>
        </a:accent4>
        <a:accent5>
          <a:srgbClr val="AACAE2"/>
        </a:accent5>
        <a:accent6>
          <a:srgbClr val="447765"/>
        </a:accent6>
        <a:hlink>
          <a:srgbClr val="99CC00"/>
        </a:hlink>
        <a:folHlink>
          <a:srgbClr val="96A4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4">
        <a:dk1>
          <a:srgbClr val="006E6B"/>
        </a:dk1>
        <a:lt1>
          <a:srgbClr val="FFFFFF"/>
        </a:lt1>
        <a:dk2>
          <a:srgbClr val="008080"/>
        </a:dk2>
        <a:lt2>
          <a:srgbClr val="E2EFCD"/>
        </a:lt2>
        <a:accent1>
          <a:srgbClr val="33CCCC"/>
        </a:accent1>
        <a:accent2>
          <a:srgbClr val="6352B8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5949A6"/>
        </a:accent6>
        <a:hlink>
          <a:srgbClr val="CCFF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5">
        <a:dk1>
          <a:srgbClr val="48562C"/>
        </a:dk1>
        <a:lt1>
          <a:srgbClr val="FFFFFF"/>
        </a:lt1>
        <a:dk2>
          <a:srgbClr val="546434"/>
        </a:dk2>
        <a:lt2>
          <a:srgbClr val="FFFFCC"/>
        </a:lt2>
        <a:accent1>
          <a:srgbClr val="7B8A6E"/>
        </a:accent1>
        <a:accent2>
          <a:srgbClr val="527C3A"/>
        </a:accent2>
        <a:accent3>
          <a:srgbClr val="B3B8AE"/>
        </a:accent3>
        <a:accent4>
          <a:srgbClr val="DADADA"/>
        </a:accent4>
        <a:accent5>
          <a:srgbClr val="BFC4BA"/>
        </a:accent5>
        <a:accent6>
          <a:srgbClr val="497034"/>
        </a:accent6>
        <a:hlink>
          <a:srgbClr val="55B55E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6">
        <a:dk1>
          <a:srgbClr val="96B29E"/>
        </a:dk1>
        <a:lt1>
          <a:srgbClr val="FFFFFF"/>
        </a:lt1>
        <a:dk2>
          <a:srgbClr val="A5BDAC"/>
        </a:dk2>
        <a:lt2>
          <a:srgbClr val="FFFFCC"/>
        </a:lt2>
        <a:accent1>
          <a:srgbClr val="4E8880"/>
        </a:accent1>
        <a:accent2>
          <a:srgbClr val="2F71B9"/>
        </a:accent2>
        <a:accent3>
          <a:srgbClr val="CFDBD2"/>
        </a:accent3>
        <a:accent4>
          <a:srgbClr val="DADADA"/>
        </a:accent4>
        <a:accent5>
          <a:srgbClr val="B2C3C0"/>
        </a:accent5>
        <a:accent6>
          <a:srgbClr val="2A66A7"/>
        </a:accent6>
        <a:hlink>
          <a:srgbClr val="9DC0E7"/>
        </a:hlink>
        <a:folHlink>
          <a:srgbClr val="54CA8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7">
        <a:dk1>
          <a:srgbClr val="D49C00"/>
        </a:dk1>
        <a:lt1>
          <a:srgbClr val="FFFFFF"/>
        </a:lt1>
        <a:dk2>
          <a:srgbClr val="CC9900"/>
        </a:dk2>
        <a:lt2>
          <a:srgbClr val="CEBD40"/>
        </a:lt2>
        <a:accent1>
          <a:srgbClr val="CC6600"/>
        </a:accent1>
        <a:accent2>
          <a:srgbClr val="808000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737300"/>
        </a:accent6>
        <a:hlink>
          <a:srgbClr val="FF99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8">
        <a:dk1>
          <a:srgbClr val="881700"/>
        </a:dk1>
        <a:lt1>
          <a:srgbClr val="FAF9E6"/>
        </a:lt1>
        <a:dk2>
          <a:srgbClr val="990000"/>
        </a:dk2>
        <a:lt2>
          <a:srgbClr val="EADC78"/>
        </a:lt2>
        <a:accent1>
          <a:srgbClr val="FF6600"/>
        </a:accent1>
        <a:accent2>
          <a:srgbClr val="B86D52"/>
        </a:accent2>
        <a:accent3>
          <a:srgbClr val="CAAAAA"/>
        </a:accent3>
        <a:accent4>
          <a:srgbClr val="D6D5C4"/>
        </a:accent4>
        <a:accent5>
          <a:srgbClr val="FFB8AA"/>
        </a:accent5>
        <a:accent6>
          <a:srgbClr val="A66249"/>
        </a:accent6>
        <a:hlink>
          <a:srgbClr val="D78D15"/>
        </a:hlink>
        <a:folHlink>
          <a:srgbClr val="C6B37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6F5F6"/>
        </a:accent1>
        <a:accent2>
          <a:srgbClr val="A5E1A8"/>
        </a:accent2>
        <a:accent3>
          <a:srgbClr val="FFFFFF"/>
        </a:accent3>
        <a:accent4>
          <a:srgbClr val="000000"/>
        </a:accent4>
        <a:accent5>
          <a:srgbClr val="F0F9FA"/>
        </a:accent5>
        <a:accent6>
          <a:srgbClr val="95CC98"/>
        </a:accent6>
        <a:hlink>
          <a:srgbClr val="5B00B6"/>
        </a:hlink>
        <a:folHlink>
          <a:srgbClr val="3498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Beam</Template>
  <TotalTime>367</TotalTime>
  <Words>374</Words>
  <Application>Microsoft Office PowerPoint</Application>
  <PresentationFormat>On-screen Show (4:3)</PresentationFormat>
  <Paragraphs>33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Beam</vt:lpstr>
      <vt:lpstr>Introduction to Chemistry - Review</vt:lpstr>
      <vt:lpstr>Atoms - Review</vt:lpstr>
      <vt:lpstr>How Can Elements Be Organized?</vt:lpstr>
      <vt:lpstr>Dmitri Mendeleev</vt:lpstr>
      <vt:lpstr>Periodic Table Groups</vt:lpstr>
      <vt:lpstr>Periodic Table Periods</vt:lpstr>
      <vt:lpstr>Look at Mendeleev’s  First Periodic Table</vt:lpstr>
      <vt:lpstr>An Early Periodic Table</vt:lpstr>
      <vt:lpstr>Modern Periodic Law</vt:lpstr>
      <vt:lpstr>PowerPoint Presentation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Calvin</dc:creator>
  <cp:lastModifiedBy>Lim, Brian</cp:lastModifiedBy>
  <cp:revision>45</cp:revision>
  <cp:lastPrinted>2016-02-22T22:47:33Z</cp:lastPrinted>
  <dcterms:created xsi:type="dcterms:W3CDTF">2008-11-28T00:46:29Z</dcterms:created>
  <dcterms:modified xsi:type="dcterms:W3CDTF">2016-03-01T20:51:47Z</dcterms:modified>
</cp:coreProperties>
</file>